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4" r:id="rId2"/>
    <p:sldId id="459" r:id="rId3"/>
    <p:sldId id="416" r:id="rId4"/>
    <p:sldId id="460" r:id="rId5"/>
    <p:sldId id="464" r:id="rId6"/>
    <p:sldId id="461" r:id="rId7"/>
    <p:sldId id="465" r:id="rId8"/>
    <p:sldId id="462" r:id="rId9"/>
    <p:sldId id="466" r:id="rId10"/>
    <p:sldId id="463" r:id="rId11"/>
    <p:sldId id="467" r:id="rId12"/>
    <p:sldId id="468" r:id="rId13"/>
    <p:sldId id="469" r:id="rId14"/>
  </p:sldIdLst>
  <p:sldSz cx="9144000" cy="6858000" type="screen4x3"/>
  <p:notesSz cx="10020300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4D86"/>
    <a:srgbClr val="FF66CC"/>
    <a:srgbClr val="F8E4F5"/>
    <a:srgbClr val="FFFFFF"/>
    <a:srgbClr val="CC6498"/>
    <a:srgbClr val="0069B8"/>
    <a:srgbClr val="0067B4"/>
    <a:srgbClr val="4A6CF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86" autoAdjust="0"/>
    <p:restoredTop sz="94048" autoAdjust="0"/>
  </p:normalViewPr>
  <p:slideViewPr>
    <p:cSldViewPr snapToGrid="0">
      <p:cViewPr varScale="1">
        <p:scale>
          <a:sx n="109" d="100"/>
          <a:sy n="109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222EC1-3742-48F9-A42B-BFE117CA783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3125E93D-3107-44CC-A120-EB5D152819E3}">
      <dgm:prSet phldrT="[テキスト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kumimoji="1" lang="ja-JP" altLang="en-US" sz="2800" dirty="0">
              <a:solidFill>
                <a:schemeClr val="tx1"/>
              </a:solidFill>
            </a:rPr>
            <a:t>１年目</a:t>
          </a:r>
          <a:endParaRPr kumimoji="1" lang="en-US" altLang="ja-JP" sz="2800" dirty="0">
            <a:solidFill>
              <a:schemeClr val="tx1"/>
            </a:solidFill>
          </a:endParaRPr>
        </a:p>
        <a:p>
          <a:r>
            <a:rPr kumimoji="1" lang="ja-JP" altLang="en-US" sz="2800" dirty="0">
              <a:solidFill>
                <a:schemeClr val="tx1"/>
              </a:solidFill>
            </a:rPr>
            <a:t>済生会横浜市東部病院</a:t>
          </a:r>
        </a:p>
      </dgm:t>
    </dgm:pt>
    <dgm:pt modelId="{D1F58259-B5FB-4A8E-9F73-4B65E01B5DC7}" type="parTrans" cxnId="{9D3D536B-9707-4887-9C8A-3FD26BFB0398}">
      <dgm:prSet/>
      <dgm:spPr/>
      <dgm:t>
        <a:bodyPr/>
        <a:lstStyle/>
        <a:p>
          <a:endParaRPr kumimoji="1" lang="ja-JP" altLang="en-US"/>
        </a:p>
      </dgm:t>
    </dgm:pt>
    <dgm:pt modelId="{A2F61F67-33F8-475A-BF22-5D30AA4F2D54}" type="sibTrans" cxnId="{9D3D536B-9707-4887-9C8A-3FD26BFB0398}">
      <dgm:prSet/>
      <dgm:spPr/>
      <dgm:t>
        <a:bodyPr/>
        <a:lstStyle/>
        <a:p>
          <a:endParaRPr kumimoji="1" lang="ja-JP" altLang="en-US"/>
        </a:p>
      </dgm:t>
    </dgm:pt>
    <dgm:pt modelId="{6FB970A2-CB7B-4B7E-B324-C9992F5E2F3D}">
      <dgm:prSet phldrT="[テキスト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kumimoji="1" lang="ja-JP" altLang="en-US" sz="2800" dirty="0">
              <a:solidFill>
                <a:schemeClr val="tx1"/>
              </a:solidFill>
            </a:rPr>
            <a:t>２～４年目</a:t>
          </a:r>
          <a:endParaRPr kumimoji="1" lang="en-US" altLang="ja-JP" sz="2800" dirty="0">
            <a:solidFill>
              <a:schemeClr val="tx1"/>
            </a:solidFill>
          </a:endParaRPr>
        </a:p>
        <a:p>
          <a:r>
            <a:rPr kumimoji="1" lang="ja-JP" altLang="en-US" sz="2800" dirty="0">
              <a:solidFill>
                <a:schemeClr val="tx1"/>
              </a:solidFill>
            </a:rPr>
            <a:t>汐田総合病院</a:t>
          </a:r>
        </a:p>
      </dgm:t>
    </dgm:pt>
    <dgm:pt modelId="{896E1B8B-75EE-4099-929D-D69A33E69E31}" type="parTrans" cxnId="{5F8DB3EB-2CAF-4104-AC18-05F8F33AF196}">
      <dgm:prSet/>
      <dgm:spPr/>
      <dgm:t>
        <a:bodyPr/>
        <a:lstStyle/>
        <a:p>
          <a:endParaRPr kumimoji="1" lang="ja-JP" altLang="en-US"/>
        </a:p>
      </dgm:t>
    </dgm:pt>
    <dgm:pt modelId="{1F609D8A-16E2-4F59-9EB9-833D65E09D3A}" type="sibTrans" cxnId="{5F8DB3EB-2CAF-4104-AC18-05F8F33AF196}">
      <dgm:prSet/>
      <dgm:spPr/>
      <dgm:t>
        <a:bodyPr/>
        <a:lstStyle/>
        <a:p>
          <a:endParaRPr kumimoji="1" lang="ja-JP" altLang="en-US"/>
        </a:p>
      </dgm:t>
    </dgm:pt>
    <dgm:pt modelId="{0D4ED48C-B3AD-4875-84AD-8F87776B4DDB}">
      <dgm:prSet phldrT="[テキスト]" custT="1"/>
      <dgm:spPr>
        <a:solidFill>
          <a:srgbClr val="FF9999"/>
        </a:solidFill>
      </dgm:spPr>
      <dgm:t>
        <a:bodyPr/>
        <a:lstStyle/>
        <a:p>
          <a:r>
            <a:rPr kumimoji="1" lang="ja-JP" altLang="en-US" sz="2400" dirty="0">
              <a:solidFill>
                <a:schemeClr val="tx1"/>
              </a:solidFill>
            </a:rPr>
            <a:t>５</a:t>
          </a:r>
          <a:endParaRPr kumimoji="1" lang="en-US" altLang="ja-JP" sz="2400" dirty="0">
            <a:solidFill>
              <a:schemeClr val="tx1"/>
            </a:solidFill>
          </a:endParaRPr>
        </a:p>
        <a:p>
          <a:r>
            <a:rPr kumimoji="1" lang="ja-JP" altLang="en-US" sz="2400" dirty="0">
              <a:solidFill>
                <a:schemeClr val="tx1"/>
              </a:solidFill>
            </a:rPr>
            <a:t>年</a:t>
          </a:r>
          <a:endParaRPr kumimoji="1" lang="en-US" altLang="ja-JP" sz="2400" dirty="0">
            <a:solidFill>
              <a:schemeClr val="tx1"/>
            </a:solidFill>
          </a:endParaRPr>
        </a:p>
        <a:p>
          <a:r>
            <a:rPr kumimoji="1" lang="ja-JP" altLang="en-US" sz="2400" dirty="0">
              <a:solidFill>
                <a:schemeClr val="tx1"/>
              </a:solidFill>
            </a:rPr>
            <a:t>目</a:t>
          </a:r>
          <a:endParaRPr kumimoji="1" lang="en-US" altLang="ja-JP" sz="2400" dirty="0">
            <a:solidFill>
              <a:schemeClr val="tx1"/>
            </a:solidFill>
          </a:endParaRPr>
        </a:p>
        <a:p>
          <a:r>
            <a:rPr kumimoji="1" lang="ja-JP" altLang="en-US" sz="2400" dirty="0">
              <a:solidFill>
                <a:schemeClr val="tx1"/>
              </a:solidFill>
            </a:rPr>
            <a:t>選</a:t>
          </a:r>
          <a:endParaRPr kumimoji="1" lang="en-US" altLang="ja-JP" sz="2400" dirty="0">
            <a:solidFill>
              <a:schemeClr val="tx1"/>
            </a:solidFill>
          </a:endParaRPr>
        </a:p>
        <a:p>
          <a:r>
            <a:rPr kumimoji="1" lang="ja-JP" altLang="en-US" sz="2400" dirty="0">
              <a:solidFill>
                <a:schemeClr val="tx1"/>
              </a:solidFill>
            </a:rPr>
            <a:t>択</a:t>
          </a:r>
        </a:p>
      </dgm:t>
    </dgm:pt>
    <dgm:pt modelId="{A5DD298C-6A1C-4D61-83AB-E9145B1D8D55}" type="parTrans" cxnId="{77D2035A-61B4-4C6A-B0F5-D5DC71A326D2}">
      <dgm:prSet/>
      <dgm:spPr/>
      <dgm:t>
        <a:bodyPr/>
        <a:lstStyle/>
        <a:p>
          <a:endParaRPr kumimoji="1" lang="ja-JP" altLang="en-US"/>
        </a:p>
      </dgm:t>
    </dgm:pt>
    <dgm:pt modelId="{362857E7-2E75-4232-BDB0-052594925493}" type="sibTrans" cxnId="{77D2035A-61B4-4C6A-B0F5-D5DC71A326D2}">
      <dgm:prSet/>
      <dgm:spPr/>
      <dgm:t>
        <a:bodyPr/>
        <a:lstStyle/>
        <a:p>
          <a:endParaRPr kumimoji="1" lang="ja-JP" altLang="en-US"/>
        </a:p>
      </dgm:t>
    </dgm:pt>
    <dgm:pt modelId="{EDA3A0E2-6129-4D06-907C-F94252C78F4E}">
      <dgm:prSet phldrT="[テキスト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汐田総合病院</a:t>
          </a:r>
        </a:p>
      </dgm:t>
    </dgm:pt>
    <dgm:pt modelId="{5030F7B1-1FAB-419A-B69C-974EF21AD59F}" type="parTrans" cxnId="{8E0E711A-8F71-435E-BD18-048BA8800D6A}">
      <dgm:prSet/>
      <dgm:spPr/>
      <dgm:t>
        <a:bodyPr/>
        <a:lstStyle/>
        <a:p>
          <a:endParaRPr kumimoji="1" lang="ja-JP" altLang="en-US"/>
        </a:p>
      </dgm:t>
    </dgm:pt>
    <dgm:pt modelId="{E2D759E2-8B1C-4B7D-B91F-B5A8B0AE69E3}" type="sibTrans" cxnId="{8E0E711A-8F71-435E-BD18-048BA8800D6A}">
      <dgm:prSet/>
      <dgm:spPr/>
      <dgm:t>
        <a:bodyPr/>
        <a:lstStyle/>
        <a:p>
          <a:endParaRPr kumimoji="1" lang="ja-JP" altLang="en-US"/>
        </a:p>
      </dgm:t>
    </dgm:pt>
    <dgm:pt modelId="{4B091680-2232-4C37-BB96-51943A0E4764}">
      <dgm:prSet phldrT="[テキスト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東部病院</a:t>
          </a:r>
        </a:p>
      </dgm:t>
    </dgm:pt>
    <dgm:pt modelId="{BBE016A6-E37E-4A7E-ADCF-DC5051644378}" type="parTrans" cxnId="{96762986-2D44-444C-9B4E-64699B3F487E}">
      <dgm:prSet/>
      <dgm:spPr/>
      <dgm:t>
        <a:bodyPr/>
        <a:lstStyle/>
        <a:p>
          <a:endParaRPr kumimoji="1" lang="ja-JP" altLang="en-US"/>
        </a:p>
      </dgm:t>
    </dgm:pt>
    <dgm:pt modelId="{E773D019-B8C0-46F0-AEF2-1DEA84D3BEE4}" type="sibTrans" cxnId="{96762986-2D44-444C-9B4E-64699B3F487E}">
      <dgm:prSet/>
      <dgm:spPr/>
      <dgm:t>
        <a:bodyPr/>
        <a:lstStyle/>
        <a:p>
          <a:endParaRPr kumimoji="1" lang="ja-JP" altLang="en-US"/>
        </a:p>
      </dgm:t>
    </dgm:pt>
    <dgm:pt modelId="{29ECDD52-732C-498F-8FB5-CC013A5EC83B}" type="pres">
      <dgm:prSet presAssocID="{3B222EC1-3742-48F9-A42B-BFE117CA783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A570557-D9DF-43B5-9178-6D2A8664A7DC}" type="pres">
      <dgm:prSet presAssocID="{3B222EC1-3742-48F9-A42B-BFE117CA783D}" presName="arrow" presStyleLbl="bgShp" presStyleIdx="0" presStyleCnt="1" custLinFactNeighborX="515" custLinFactNeighborY="18017"/>
      <dgm:spPr/>
    </dgm:pt>
    <dgm:pt modelId="{5B158BAB-FFA5-45A2-931B-D94513CE2FF2}" type="pres">
      <dgm:prSet presAssocID="{3B222EC1-3742-48F9-A42B-BFE117CA783D}" presName="linearProcess" presStyleCnt="0"/>
      <dgm:spPr/>
    </dgm:pt>
    <dgm:pt modelId="{3437E3E9-D0FA-47FD-B632-23F090806A1C}" type="pres">
      <dgm:prSet presAssocID="{3125E93D-3107-44CC-A120-EB5D152819E3}" presName="textNode" presStyleLbl="node1" presStyleIdx="0" presStyleCnt="5" custScaleX="347196" custLinFactX="4336" custLinFactNeighborX="100000" custLinFactNeighborY="-6203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AEF969-301A-40C5-BAFC-3D5647204074}" type="pres">
      <dgm:prSet presAssocID="{A2F61F67-33F8-475A-BF22-5D30AA4F2D54}" presName="sibTrans" presStyleCnt="0"/>
      <dgm:spPr/>
    </dgm:pt>
    <dgm:pt modelId="{2DD4EF2A-69D6-47C3-8C25-BD47E51DDF8C}" type="pres">
      <dgm:prSet presAssocID="{6FB970A2-CB7B-4B7E-B324-C9992F5E2F3D}" presName="textNode" presStyleLbl="node1" presStyleIdx="1" presStyleCnt="5" custScaleX="404421" custLinFactX="-24346" custLinFactNeighborX="-100000" custLinFactNeighborY="1532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41535B-E6A1-4834-BD54-31C76153435A}" type="pres">
      <dgm:prSet presAssocID="{1F609D8A-16E2-4F59-9EB9-833D65E09D3A}" presName="sibTrans" presStyleCnt="0"/>
      <dgm:spPr/>
    </dgm:pt>
    <dgm:pt modelId="{E8700D76-AB27-4507-9997-43EEE1CAD2A9}" type="pres">
      <dgm:prSet presAssocID="{0D4ED48C-B3AD-4875-84AD-8F87776B4DDB}" presName="textNode" presStyleLbl="node1" presStyleIdx="2" presStyleCnt="5" custScaleY="174075" custLinFactNeighborX="-67615" custLinFactNeighborY="-716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EA7D3FD-A463-456E-9BA4-F3FDDC56F8C5}" type="pres">
      <dgm:prSet presAssocID="{362857E7-2E75-4232-BDB0-052594925493}" presName="sibTrans" presStyleCnt="0"/>
      <dgm:spPr/>
    </dgm:pt>
    <dgm:pt modelId="{5C7584E9-883B-40F5-87D7-63B7113BEDFE}" type="pres">
      <dgm:prSet presAssocID="{EDA3A0E2-6129-4D06-907C-F94252C78F4E}" presName="textNode" presStyleLbl="node1" presStyleIdx="3" presStyleCnt="5" custScaleY="126376" custLinFactNeighborX="73360" custLinFactNeighborY="5565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7FD068A-AB4A-427B-BDF6-D743B3C5B597}" type="pres">
      <dgm:prSet presAssocID="{E2D759E2-8B1C-4B7D-B91F-B5A8B0AE69E3}" presName="sibTrans" presStyleCnt="0"/>
      <dgm:spPr/>
    </dgm:pt>
    <dgm:pt modelId="{04DA4EBB-CC67-466B-BE0B-BFD3865F9D34}" type="pres">
      <dgm:prSet presAssocID="{4B091680-2232-4C37-BB96-51943A0E4764}" presName="textNode" presStyleLbl="node1" presStyleIdx="4" presStyleCnt="5" custLinFactX="-97938" custLinFactNeighborX="-100000" custLinFactNeighborY="-75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D266D03-542B-4E85-862E-E6514A2EC079}" type="presOf" srcId="{4B091680-2232-4C37-BB96-51943A0E4764}" destId="{04DA4EBB-CC67-466B-BE0B-BFD3865F9D34}" srcOrd="0" destOrd="0" presId="urn:microsoft.com/office/officeart/2005/8/layout/hProcess9"/>
    <dgm:cxn modelId="{790CD287-492D-4874-A252-3F40EFDF4110}" type="presOf" srcId="{3B222EC1-3742-48F9-A42B-BFE117CA783D}" destId="{29ECDD52-732C-498F-8FB5-CC013A5EC83B}" srcOrd="0" destOrd="0" presId="urn:microsoft.com/office/officeart/2005/8/layout/hProcess9"/>
    <dgm:cxn modelId="{9D3D536B-9707-4887-9C8A-3FD26BFB0398}" srcId="{3B222EC1-3742-48F9-A42B-BFE117CA783D}" destId="{3125E93D-3107-44CC-A120-EB5D152819E3}" srcOrd="0" destOrd="0" parTransId="{D1F58259-B5FB-4A8E-9F73-4B65E01B5DC7}" sibTransId="{A2F61F67-33F8-475A-BF22-5D30AA4F2D54}"/>
    <dgm:cxn modelId="{5F8DB3EB-2CAF-4104-AC18-05F8F33AF196}" srcId="{3B222EC1-3742-48F9-A42B-BFE117CA783D}" destId="{6FB970A2-CB7B-4B7E-B324-C9992F5E2F3D}" srcOrd="1" destOrd="0" parTransId="{896E1B8B-75EE-4099-929D-D69A33E69E31}" sibTransId="{1F609D8A-16E2-4F59-9EB9-833D65E09D3A}"/>
    <dgm:cxn modelId="{8E0E711A-8F71-435E-BD18-048BA8800D6A}" srcId="{3B222EC1-3742-48F9-A42B-BFE117CA783D}" destId="{EDA3A0E2-6129-4D06-907C-F94252C78F4E}" srcOrd="3" destOrd="0" parTransId="{5030F7B1-1FAB-419A-B69C-974EF21AD59F}" sibTransId="{E2D759E2-8B1C-4B7D-B91F-B5A8B0AE69E3}"/>
    <dgm:cxn modelId="{3707DCF8-33FC-4095-B1E2-6ED050C09155}" type="presOf" srcId="{EDA3A0E2-6129-4D06-907C-F94252C78F4E}" destId="{5C7584E9-883B-40F5-87D7-63B7113BEDFE}" srcOrd="0" destOrd="0" presId="urn:microsoft.com/office/officeart/2005/8/layout/hProcess9"/>
    <dgm:cxn modelId="{77D2035A-61B4-4C6A-B0F5-D5DC71A326D2}" srcId="{3B222EC1-3742-48F9-A42B-BFE117CA783D}" destId="{0D4ED48C-B3AD-4875-84AD-8F87776B4DDB}" srcOrd="2" destOrd="0" parTransId="{A5DD298C-6A1C-4D61-83AB-E9145B1D8D55}" sibTransId="{362857E7-2E75-4232-BDB0-052594925493}"/>
    <dgm:cxn modelId="{96762986-2D44-444C-9B4E-64699B3F487E}" srcId="{3B222EC1-3742-48F9-A42B-BFE117CA783D}" destId="{4B091680-2232-4C37-BB96-51943A0E4764}" srcOrd="4" destOrd="0" parTransId="{BBE016A6-E37E-4A7E-ADCF-DC5051644378}" sibTransId="{E773D019-B8C0-46F0-AEF2-1DEA84D3BEE4}"/>
    <dgm:cxn modelId="{C6B89F01-5520-4C3A-84F1-98D8D3E7AE01}" type="presOf" srcId="{0D4ED48C-B3AD-4875-84AD-8F87776B4DDB}" destId="{E8700D76-AB27-4507-9997-43EEE1CAD2A9}" srcOrd="0" destOrd="0" presId="urn:microsoft.com/office/officeart/2005/8/layout/hProcess9"/>
    <dgm:cxn modelId="{995A279E-B8EE-4A5B-AE81-576D7FAB0D84}" type="presOf" srcId="{6FB970A2-CB7B-4B7E-B324-C9992F5E2F3D}" destId="{2DD4EF2A-69D6-47C3-8C25-BD47E51DDF8C}" srcOrd="0" destOrd="0" presId="urn:microsoft.com/office/officeart/2005/8/layout/hProcess9"/>
    <dgm:cxn modelId="{01FABDD5-345C-42E8-AEE3-353FC59CA31B}" type="presOf" srcId="{3125E93D-3107-44CC-A120-EB5D152819E3}" destId="{3437E3E9-D0FA-47FD-B632-23F090806A1C}" srcOrd="0" destOrd="0" presId="urn:microsoft.com/office/officeart/2005/8/layout/hProcess9"/>
    <dgm:cxn modelId="{2F601E36-A998-466B-91D6-02EBFA0B47DB}" type="presParOf" srcId="{29ECDD52-732C-498F-8FB5-CC013A5EC83B}" destId="{8A570557-D9DF-43B5-9178-6D2A8664A7DC}" srcOrd="0" destOrd="0" presId="urn:microsoft.com/office/officeart/2005/8/layout/hProcess9"/>
    <dgm:cxn modelId="{C8FE3220-84B4-4719-9E7D-CDBF2966D147}" type="presParOf" srcId="{29ECDD52-732C-498F-8FB5-CC013A5EC83B}" destId="{5B158BAB-FFA5-45A2-931B-D94513CE2FF2}" srcOrd="1" destOrd="0" presId="urn:microsoft.com/office/officeart/2005/8/layout/hProcess9"/>
    <dgm:cxn modelId="{6907B4CC-5BC7-4D2F-B39A-BCFAB7C9EB97}" type="presParOf" srcId="{5B158BAB-FFA5-45A2-931B-D94513CE2FF2}" destId="{3437E3E9-D0FA-47FD-B632-23F090806A1C}" srcOrd="0" destOrd="0" presId="urn:microsoft.com/office/officeart/2005/8/layout/hProcess9"/>
    <dgm:cxn modelId="{B75CA568-3FF2-490E-9A6A-6BA22D52421F}" type="presParOf" srcId="{5B158BAB-FFA5-45A2-931B-D94513CE2FF2}" destId="{88AEF969-301A-40C5-BAFC-3D5647204074}" srcOrd="1" destOrd="0" presId="urn:microsoft.com/office/officeart/2005/8/layout/hProcess9"/>
    <dgm:cxn modelId="{D81D3271-3FCF-44B9-8AE6-CA181F5DFADB}" type="presParOf" srcId="{5B158BAB-FFA5-45A2-931B-D94513CE2FF2}" destId="{2DD4EF2A-69D6-47C3-8C25-BD47E51DDF8C}" srcOrd="2" destOrd="0" presId="urn:microsoft.com/office/officeart/2005/8/layout/hProcess9"/>
    <dgm:cxn modelId="{AFF8DBF6-5AFE-462D-B482-0B742B59544E}" type="presParOf" srcId="{5B158BAB-FFA5-45A2-931B-D94513CE2FF2}" destId="{2541535B-E6A1-4834-BD54-31C76153435A}" srcOrd="3" destOrd="0" presId="urn:microsoft.com/office/officeart/2005/8/layout/hProcess9"/>
    <dgm:cxn modelId="{21F5168B-A8FF-460D-8C3B-A003350A2594}" type="presParOf" srcId="{5B158BAB-FFA5-45A2-931B-D94513CE2FF2}" destId="{E8700D76-AB27-4507-9997-43EEE1CAD2A9}" srcOrd="4" destOrd="0" presId="urn:microsoft.com/office/officeart/2005/8/layout/hProcess9"/>
    <dgm:cxn modelId="{CD7A251A-0D82-4243-B651-287E18BC5E4D}" type="presParOf" srcId="{5B158BAB-FFA5-45A2-931B-D94513CE2FF2}" destId="{4EA7D3FD-A463-456E-9BA4-F3FDDC56F8C5}" srcOrd="5" destOrd="0" presId="urn:microsoft.com/office/officeart/2005/8/layout/hProcess9"/>
    <dgm:cxn modelId="{EF229283-B49F-4039-9434-C3B30D5D35F4}" type="presParOf" srcId="{5B158BAB-FFA5-45A2-931B-D94513CE2FF2}" destId="{5C7584E9-883B-40F5-87D7-63B7113BEDFE}" srcOrd="6" destOrd="0" presId="urn:microsoft.com/office/officeart/2005/8/layout/hProcess9"/>
    <dgm:cxn modelId="{A6007678-7172-40A7-B74F-9EF7A1EFD0F1}" type="presParOf" srcId="{5B158BAB-FFA5-45A2-931B-D94513CE2FF2}" destId="{47FD068A-AB4A-427B-BDF6-D743B3C5B597}" srcOrd="7" destOrd="0" presId="urn:microsoft.com/office/officeart/2005/8/layout/hProcess9"/>
    <dgm:cxn modelId="{31F79427-F6A2-44E3-A001-201A825D92B9}" type="presParOf" srcId="{5B158BAB-FFA5-45A2-931B-D94513CE2FF2}" destId="{04DA4EBB-CC67-466B-BE0B-BFD3865F9D34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70557-D9DF-43B5-9178-6D2A8664A7DC}">
      <dsp:nvSpPr>
        <dsp:cNvPr id="0" name=""/>
        <dsp:cNvSpPr/>
      </dsp:nvSpPr>
      <dsp:spPr>
        <a:xfrm>
          <a:off x="630049" y="0"/>
          <a:ext cx="6746773" cy="38737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7E3E9-D0FA-47FD-B632-23F090806A1C}">
      <dsp:nvSpPr>
        <dsp:cNvPr id="0" name=""/>
        <dsp:cNvSpPr/>
      </dsp:nvSpPr>
      <dsp:spPr>
        <a:xfrm>
          <a:off x="84611" y="200828"/>
          <a:ext cx="2551890" cy="154948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>
              <a:solidFill>
                <a:schemeClr val="tx1"/>
              </a:solidFill>
            </a:rPr>
            <a:t>１年目</a:t>
          </a:r>
          <a:endParaRPr kumimoji="1" lang="en-US" altLang="ja-JP" sz="2800" kern="1200" dirty="0">
            <a:solidFill>
              <a:schemeClr val="tx1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>
              <a:solidFill>
                <a:schemeClr val="tx1"/>
              </a:solidFill>
            </a:rPr>
            <a:t>済生会横浜市東部病院</a:t>
          </a:r>
        </a:p>
      </dsp:txBody>
      <dsp:txXfrm>
        <a:off x="160251" y="276468"/>
        <a:ext cx="2400610" cy="1398204"/>
      </dsp:txXfrm>
    </dsp:sp>
    <dsp:sp modelId="{2DD4EF2A-69D6-47C3-8C25-BD47E51DDF8C}">
      <dsp:nvSpPr>
        <dsp:cNvPr id="0" name=""/>
        <dsp:cNvSpPr/>
      </dsp:nvSpPr>
      <dsp:spPr>
        <a:xfrm>
          <a:off x="2374433" y="1399509"/>
          <a:ext cx="2972494" cy="154948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>
              <a:solidFill>
                <a:schemeClr val="tx1"/>
              </a:solidFill>
            </a:rPr>
            <a:t>２～４年目</a:t>
          </a:r>
          <a:endParaRPr kumimoji="1" lang="en-US" altLang="ja-JP" sz="2800" kern="1200" dirty="0">
            <a:solidFill>
              <a:schemeClr val="tx1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>
              <a:solidFill>
                <a:schemeClr val="tx1"/>
              </a:solidFill>
            </a:rPr>
            <a:t>汐田総合病院</a:t>
          </a:r>
        </a:p>
      </dsp:txBody>
      <dsp:txXfrm>
        <a:off x="2450073" y="1475149"/>
        <a:ext cx="2821214" cy="1398204"/>
      </dsp:txXfrm>
    </dsp:sp>
    <dsp:sp modelId="{E8700D76-AB27-4507-9997-43EEE1CAD2A9}">
      <dsp:nvSpPr>
        <dsp:cNvPr id="0" name=""/>
        <dsp:cNvSpPr/>
      </dsp:nvSpPr>
      <dsp:spPr>
        <a:xfrm>
          <a:off x="5593725" y="477264"/>
          <a:ext cx="734999" cy="2697264"/>
        </a:xfrm>
        <a:prstGeom prst="roundRect">
          <a:avLst/>
        </a:prstGeom>
        <a:solidFill>
          <a:srgbClr val="FF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>
              <a:solidFill>
                <a:schemeClr val="tx1"/>
              </a:solidFill>
            </a:rPr>
            <a:t>５</a:t>
          </a:r>
          <a:endParaRPr kumimoji="1" lang="en-US" altLang="ja-JP" sz="2400" kern="1200" dirty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>
              <a:solidFill>
                <a:schemeClr val="tx1"/>
              </a:solidFill>
            </a:rPr>
            <a:t>年</a:t>
          </a:r>
          <a:endParaRPr kumimoji="1" lang="en-US" altLang="ja-JP" sz="2400" kern="1200" dirty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>
              <a:solidFill>
                <a:schemeClr val="tx1"/>
              </a:solidFill>
            </a:rPr>
            <a:t>目</a:t>
          </a:r>
          <a:endParaRPr kumimoji="1" lang="en-US" altLang="ja-JP" sz="2400" kern="1200" dirty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>
              <a:solidFill>
                <a:schemeClr val="tx1"/>
              </a:solidFill>
            </a:rPr>
            <a:t>選</a:t>
          </a:r>
          <a:endParaRPr kumimoji="1" lang="en-US" altLang="ja-JP" sz="2400" kern="1200" dirty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>
              <a:solidFill>
                <a:schemeClr val="tx1"/>
              </a:solidFill>
            </a:rPr>
            <a:t>択</a:t>
          </a:r>
        </a:p>
      </dsp:txBody>
      <dsp:txXfrm>
        <a:off x="5629605" y="513144"/>
        <a:ext cx="663239" cy="2625504"/>
      </dsp:txXfrm>
    </dsp:sp>
    <dsp:sp modelId="{5C7584E9-883B-40F5-87D7-63B7113BEDFE}">
      <dsp:nvSpPr>
        <dsp:cNvPr id="0" name=""/>
        <dsp:cNvSpPr/>
      </dsp:nvSpPr>
      <dsp:spPr>
        <a:xfrm>
          <a:off x="6452239" y="1820194"/>
          <a:ext cx="734999" cy="195817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>
              <a:solidFill>
                <a:schemeClr val="tx1"/>
              </a:solidFill>
            </a:rPr>
            <a:t>汐田総合病院</a:t>
          </a:r>
        </a:p>
      </dsp:txBody>
      <dsp:txXfrm>
        <a:off x="6488119" y="1856074"/>
        <a:ext cx="663239" cy="1886415"/>
      </dsp:txXfrm>
    </dsp:sp>
    <dsp:sp modelId="{04DA4EBB-CC67-466B-BE0B-BFD3865F9D34}">
      <dsp:nvSpPr>
        <dsp:cNvPr id="0" name=""/>
        <dsp:cNvSpPr/>
      </dsp:nvSpPr>
      <dsp:spPr>
        <a:xfrm>
          <a:off x="6429793" y="0"/>
          <a:ext cx="734999" cy="154948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>
              <a:solidFill>
                <a:schemeClr val="tx1"/>
              </a:solidFill>
            </a:rPr>
            <a:t>東部病院</a:t>
          </a:r>
        </a:p>
      </dsp:txBody>
      <dsp:txXfrm>
        <a:off x="6465673" y="35880"/>
        <a:ext cx="663239" cy="1477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2131" cy="344408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75853" y="0"/>
            <a:ext cx="4342131" cy="344408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4A32D7D9-377F-4C60-8229-E146EA1A1EF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542561"/>
            <a:ext cx="4342131" cy="344408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75853" y="6542561"/>
            <a:ext cx="4342131" cy="344408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359C2A53-C7E3-4276-9AB6-7B21660278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269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42131" cy="345604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5853" y="2"/>
            <a:ext cx="4342131" cy="345604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1F40936F-A9B1-40EA-A7AF-D022851EC1E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1975" cy="2327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7" tIns="48303" rIns="96607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2031" y="3314930"/>
            <a:ext cx="8016240" cy="2712215"/>
          </a:xfrm>
          <a:prstGeom prst="rect">
            <a:avLst/>
          </a:prstGeom>
        </p:spPr>
        <p:txBody>
          <a:bodyPr vert="horz" lIns="96607" tIns="48303" rIns="96607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542562"/>
            <a:ext cx="4342131" cy="345603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5853" y="6542562"/>
            <a:ext cx="4342131" cy="345603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542C0050-206E-4120-8A3B-E672B4930E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77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84933" indent="-301897" eaLnBrk="0" hangingPunct="0"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207589" indent="-241518" eaLnBrk="0" hangingPunct="0"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90624" indent="-241518" eaLnBrk="0" hangingPunct="0"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173660" indent="-241518" eaLnBrk="0" hangingPunct="0"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656696" indent="-241518" eaLnBrk="0" fontAlgn="base" hangingPunct="0">
              <a:spcBef>
                <a:spcPct val="0"/>
              </a:spcBef>
              <a:spcAft>
                <a:spcPct val="0"/>
              </a:spcAft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3139731" indent="-241518" eaLnBrk="0" fontAlgn="base" hangingPunct="0">
              <a:spcBef>
                <a:spcPct val="0"/>
              </a:spcBef>
              <a:spcAft>
                <a:spcPct val="0"/>
              </a:spcAft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622767" indent="-241518" eaLnBrk="0" fontAlgn="base" hangingPunct="0">
              <a:spcBef>
                <a:spcPct val="0"/>
              </a:spcBef>
              <a:spcAft>
                <a:spcPct val="0"/>
              </a:spcAft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4105802" indent="-241518" eaLnBrk="0" fontAlgn="base" hangingPunct="0">
              <a:spcBef>
                <a:spcPct val="0"/>
              </a:spcBef>
              <a:spcAft>
                <a:spcPct val="0"/>
              </a:spcAft>
              <a:defRPr kumimoji="1" sz="2500" u="sng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eaLnBrk="1" hangingPunct="1"/>
            <a:fld id="{CCEBEA13-3F05-44F2-80D4-6D7B5BA97386}" type="slidenum">
              <a:rPr lang="en-US" altLang="ja-JP" sz="1300" u="none">
                <a:ea typeface="Osaka" charset="-128"/>
              </a:rPr>
              <a:pPr eaLnBrk="1" hangingPunct="1"/>
              <a:t>1</a:t>
            </a:fld>
            <a:endParaRPr lang="en-US" altLang="ja-JP" sz="1300" u="none">
              <a:ea typeface="Osaka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5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39080-4ED8-4645-A5AC-E626270E89ED}" type="slidenum">
              <a:rPr lang="ja-JP" altLang="en-US" smtClean="0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1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39080-4ED8-4645-A5AC-E626270E89E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43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81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88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5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758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82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90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87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11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643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87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3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06B90-046C-4E95-953F-76B533BF9CA4}" type="datetimeFigureOut">
              <a:rPr kumimoji="1" lang="ja-JP" altLang="en-US" smtClean="0"/>
              <a:t>2021/10/21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3CC0-98CE-483E-A90E-7952C6F14C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09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91886" y="612592"/>
            <a:ext cx="8480265" cy="2528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3600" dirty="0"/>
              <a:t>　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2000" b="1" dirty="0"/>
              <a:t>　</a:t>
            </a:r>
            <a:r>
              <a:rPr lang="ja-JP" altLang="en-US" sz="4900" b="1" dirty="0"/>
              <a:t>汐田総合病院の看護師育成と</a:t>
            </a:r>
            <a:r>
              <a:rPr lang="en-US" altLang="ja-JP" sz="4900" b="1" dirty="0"/>
              <a:t/>
            </a:r>
            <a:br>
              <a:rPr lang="en-US" altLang="ja-JP" sz="4900" b="1" dirty="0"/>
            </a:br>
            <a:r>
              <a:rPr lang="ja-JP" altLang="en-US" sz="4900" b="1" dirty="0"/>
              <a:t>地域枠看護師</a:t>
            </a:r>
            <a:r>
              <a:rPr lang="en-US" altLang="ja-JP" sz="4900" b="1" dirty="0"/>
              <a:t/>
            </a:r>
            <a:br>
              <a:rPr lang="en-US" altLang="ja-JP" sz="4900" b="1" dirty="0"/>
            </a:br>
            <a:r>
              <a:rPr lang="ja-JP" altLang="en-US" sz="4900" b="1" dirty="0"/>
              <a:t>について</a:t>
            </a:r>
            <a:r>
              <a:rPr lang="en-US" altLang="ja-JP" sz="4900" b="1" dirty="0"/>
              <a:t/>
            </a:r>
            <a:br>
              <a:rPr lang="en-US" altLang="ja-JP" sz="4900" b="1" dirty="0"/>
            </a:br>
            <a:r>
              <a:rPr lang="en-US" altLang="ja-JP" sz="2000" b="1" dirty="0"/>
              <a:t>2021/9/15</a:t>
            </a:r>
            <a:r>
              <a:rPr lang="ja-JP" altLang="en-US" sz="2000" b="1" dirty="0"/>
              <a:t>　</a:t>
            </a:r>
            <a:r>
              <a:rPr lang="ja-JP" altLang="en-US" sz="1800" b="1" dirty="0"/>
              <a:t>　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23" y="3989075"/>
            <a:ext cx="4252781" cy="200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サブタイトル 1"/>
          <p:cNvSpPr txBox="1">
            <a:spLocks/>
          </p:cNvSpPr>
          <p:nvPr/>
        </p:nvSpPr>
        <p:spPr>
          <a:xfrm>
            <a:off x="5495110" y="4990542"/>
            <a:ext cx="2534194" cy="8104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奥山　　</a:t>
            </a:r>
          </a:p>
        </p:txBody>
      </p:sp>
    </p:spTree>
    <p:extLst>
      <p:ext uri="{BB962C8B-B14F-4D97-AF65-F5344CB8AC3E}">
        <p14:creationId xmlns:p14="http://schemas.microsoft.com/office/powerpoint/2010/main" val="59916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" y="361761"/>
            <a:ext cx="4674200" cy="41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吹き出し 4"/>
          <p:cNvSpPr/>
          <p:nvPr/>
        </p:nvSpPr>
        <p:spPr>
          <a:xfrm>
            <a:off x="1070919" y="4730871"/>
            <a:ext cx="6727360" cy="1663337"/>
          </a:xfrm>
          <a:prstGeom prst="wedgeRoundRectCallout">
            <a:avLst>
              <a:gd name="adj1" fmla="val -38277"/>
              <a:gd name="adj2" fmla="val -7038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7030A0"/>
                </a:solidFill>
              </a:rPr>
              <a:t>汐田総合病院　</a:t>
            </a:r>
            <a:r>
              <a:rPr lang="ja-JP" altLang="en-US" dirty="0">
                <a:solidFill>
                  <a:srgbClr val="7030A0"/>
                </a:solidFill>
              </a:rPr>
              <a:t>地域包括ケア病棟　</a:t>
            </a:r>
            <a:endParaRPr lang="en-US" altLang="ja-JP" dirty="0">
              <a:solidFill>
                <a:srgbClr val="7030A0"/>
              </a:solidFill>
            </a:endParaRPr>
          </a:p>
          <a:p>
            <a:pPr algn="ctr"/>
            <a:r>
              <a:rPr lang="ja-JP" altLang="en-US" dirty="0">
                <a:solidFill>
                  <a:srgbClr val="7030A0"/>
                </a:solidFill>
              </a:rPr>
              <a:t>うしおだ老健やすらぎ　うしおだ在宅クリニックなど</a:t>
            </a:r>
            <a:endParaRPr lang="en-US" altLang="ja-JP" dirty="0">
              <a:solidFill>
                <a:srgbClr val="7030A0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終末期の患者の尊厳を守りつつ穏やかな看取りを支援します</a:t>
            </a:r>
          </a:p>
        </p:txBody>
      </p:sp>
      <p:sp>
        <p:nvSpPr>
          <p:cNvPr id="6" name="円/楕円 5"/>
          <p:cNvSpPr/>
          <p:nvPr/>
        </p:nvSpPr>
        <p:spPr>
          <a:xfrm>
            <a:off x="4707041" y="2360140"/>
            <a:ext cx="3864251" cy="25537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在宅クリニック</a:t>
            </a:r>
            <a:r>
              <a:rPr kumimoji="1" lang="ja-JP" altLang="en-US" dirty="0">
                <a:solidFill>
                  <a:schemeClr val="tx1"/>
                </a:solidFill>
              </a:rPr>
              <a:t>写真</a:t>
            </a:r>
          </a:p>
        </p:txBody>
      </p:sp>
      <p:pic>
        <p:nvPicPr>
          <p:cNvPr id="3" name="図 2">
            <a:extLst>
              <a:ext uri="{FF2B5EF4-FFF2-40B4-BE49-F238E27FC236}">
                <a16:creationId xmlns="" xmlns:a16="http://schemas.microsoft.com/office/drawing/2014/main" id="{BD6FBA5E-FB33-4F8C-9F9C-42D1B573F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899" y="2580497"/>
            <a:ext cx="1795897" cy="15688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6441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50166"/>
            <a:ext cx="7886700" cy="1138687"/>
          </a:xfrm>
        </p:spPr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地域枠看護師養成について</a:t>
            </a:r>
          </a:p>
        </p:txBody>
      </p:sp>
      <p:sp>
        <p:nvSpPr>
          <p:cNvPr id="5" name="円/楕円 4"/>
          <p:cNvSpPr/>
          <p:nvPr/>
        </p:nvSpPr>
        <p:spPr>
          <a:xfrm>
            <a:off x="448574" y="1397479"/>
            <a:ext cx="7841411" cy="104379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+mn-ea"/>
              </a:rPr>
              <a:t>地域包括ケア時代の看護師キャリア支援</a:t>
            </a:r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12896"/>
              </p:ext>
            </p:extLst>
          </p:nvPr>
        </p:nvGraphicFramePr>
        <p:xfrm>
          <a:off x="671782" y="2527540"/>
          <a:ext cx="7937380" cy="387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図 3">
            <a:extLst>
              <a:ext uri="{FF2B5EF4-FFF2-40B4-BE49-F238E27FC236}">
                <a16:creationId xmlns="" xmlns:a16="http://schemas.microsoft.com/office/drawing/2014/main" id="{87370282-ED33-4531-AA7A-0BD135494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1" y="4582514"/>
            <a:ext cx="14763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2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地域枠看護師養成計画</a:t>
            </a:r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8" y="1501572"/>
            <a:ext cx="7910422" cy="497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1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4BB358DE-2431-4410-BCE6-45E120BF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6" y="365126"/>
            <a:ext cx="8624048" cy="1325563"/>
          </a:xfrm>
        </p:spPr>
        <p:txBody>
          <a:bodyPr/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目指せ！</a:t>
            </a:r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kumimoji="1" lang="ja-JP" altLang="en-US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地域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のジェネラリスト看護師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="" xmlns:a16="http://schemas.microsoft.com/office/drawing/2014/main" id="{47527445-2FC3-4B43-9F1B-DF96F2036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1" y="1882588"/>
            <a:ext cx="5342965" cy="4553046"/>
          </a:xfrm>
        </p:spPr>
      </p:pic>
    </p:spTree>
    <p:extLst>
      <p:ext uri="{BB962C8B-B14F-4D97-AF65-F5344CB8AC3E}">
        <p14:creationId xmlns:p14="http://schemas.microsoft.com/office/powerpoint/2010/main" val="209856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>
                <a:solidFill>
                  <a:srgbClr val="7030A0"/>
                </a:solidFill>
              </a:rPr>
              <a:t>汐田総合病院の看護師育成の目的</a:t>
            </a:r>
            <a:endParaRPr kumimoji="1" lang="ja-JP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3038" y="1680754"/>
            <a:ext cx="8641492" cy="4496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　地域住民が、住み慣れた地域で安心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　して住みつづけられるよう、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１・多様な場所で</a:t>
            </a:r>
            <a:r>
              <a:rPr kumimoji="1" lang="ja-JP" altLang="en-US" sz="3600" dirty="0"/>
              <a:t>（医療・介護・福祉・予防）</a:t>
            </a:r>
            <a:endParaRPr kumimoji="1"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　治し・支えることのできる看護師を</a:t>
            </a:r>
            <a:r>
              <a:rPr lang="ja-JP" altLang="en-US" sz="3600" dirty="0"/>
              <a:t>育成す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る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２・地域を知り、多職種協同の力を備えた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　総合力のある看護師を育成する</a:t>
            </a:r>
            <a:r>
              <a:rPr kumimoji="1" lang="ja-JP" altLang="en-US" sz="3600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74837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2214793" y="1785257"/>
            <a:ext cx="4669447" cy="3585741"/>
          </a:xfrm>
          <a:prstGeom prst="ellipse">
            <a:avLst/>
          </a:prstGeom>
          <a:noFill/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18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sz="2200" b="1" spc="-107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生涯にわたり</a:t>
            </a:r>
            <a:endParaRPr kumimoji="1" lang="en-US" altLang="ja-JP" sz="2200" b="1" spc="-107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 defTabSz="889018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sz="2200" b="1" spc="-107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生活と保健･医療･福祉</a:t>
            </a:r>
            <a:endParaRPr kumimoji="1" lang="en-US" altLang="ja-JP" sz="2200" b="1" spc="-107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 defTabSz="889018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sz="2200" b="1" spc="-107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をつなぐ</a:t>
            </a:r>
            <a:r>
              <a:rPr kumimoji="1" lang="ja-JP" altLang="en-US" sz="22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看護</a:t>
            </a:r>
            <a:endParaRPr kumimoji="1" lang="en-US" altLang="ja-JP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04618" y="1062446"/>
            <a:ext cx="8682628" cy="5210337"/>
            <a:chOff x="640160" y="229680"/>
            <a:chExt cx="11952000" cy="9145016"/>
          </a:xfrm>
        </p:grpSpPr>
        <p:sp>
          <p:nvSpPr>
            <p:cNvPr id="4" name="正方形/長方形 3"/>
            <p:cNvSpPr/>
            <p:nvPr/>
          </p:nvSpPr>
          <p:spPr>
            <a:xfrm>
              <a:off x="640160" y="229680"/>
              <a:ext cx="11952000" cy="9145016"/>
            </a:xfrm>
            <a:prstGeom prst="rect">
              <a:avLst/>
            </a:prstGeom>
            <a:ln w="76200"/>
          </p:spPr>
        </p:sp>
        <p:sp>
          <p:nvSpPr>
            <p:cNvPr id="6" name="フリーフォーム 5"/>
            <p:cNvSpPr/>
            <p:nvPr/>
          </p:nvSpPr>
          <p:spPr>
            <a:xfrm>
              <a:off x="5053759" y="280662"/>
              <a:ext cx="3124800" cy="3124804"/>
            </a:xfrm>
            <a:custGeom>
              <a:avLst/>
              <a:gdLst>
                <a:gd name="connsiteX0" fmla="*/ 0 w 3599991"/>
                <a:gd name="connsiteY0" fmla="*/ 1799996 h 3599991"/>
                <a:gd name="connsiteX1" fmla="*/ 1799996 w 3599991"/>
                <a:gd name="connsiteY1" fmla="*/ 0 h 3599991"/>
                <a:gd name="connsiteX2" fmla="*/ 3599992 w 3599991"/>
                <a:gd name="connsiteY2" fmla="*/ 1799996 h 3599991"/>
                <a:gd name="connsiteX3" fmla="*/ 1799996 w 3599991"/>
                <a:gd name="connsiteY3" fmla="*/ 3599992 h 3599991"/>
                <a:gd name="connsiteX4" fmla="*/ 0 w 3599991"/>
                <a:gd name="connsiteY4" fmla="*/ 1799996 h 35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991" h="3599991">
                  <a:moveTo>
                    <a:pt x="0" y="1799996"/>
                  </a:moveTo>
                  <a:cubicBezTo>
                    <a:pt x="0" y="805886"/>
                    <a:pt x="805886" y="0"/>
                    <a:pt x="1799996" y="0"/>
                  </a:cubicBezTo>
                  <a:cubicBezTo>
                    <a:pt x="2794106" y="0"/>
                    <a:pt x="3599992" y="805886"/>
                    <a:pt x="3599992" y="1799996"/>
                  </a:cubicBezTo>
                  <a:cubicBezTo>
                    <a:pt x="3599992" y="2794106"/>
                    <a:pt x="2794106" y="3599992"/>
                    <a:pt x="1799996" y="3599992"/>
                  </a:cubicBezTo>
                  <a:cubicBezTo>
                    <a:pt x="805886" y="3599992"/>
                    <a:pt x="0" y="2794106"/>
                    <a:pt x="0" y="1799996"/>
                  </a:cubicBezTo>
                  <a:close/>
                </a:path>
              </a:pathLst>
            </a:custGeom>
            <a:solidFill>
              <a:srgbClr val="D1E7F6"/>
            </a:solidFill>
            <a:ln w="762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76576" tIns="376576" rIns="376576" bIns="376576" numCol="1" spcCol="1270" anchor="ctr" anchorCtr="1">
              <a:noAutofit/>
            </a:bodyPr>
            <a:lstStyle/>
            <a:p>
              <a:pPr algn="ctr" defTabSz="1016020">
                <a:lnSpc>
                  <a:spcPct val="90000"/>
                </a:lnSpc>
                <a:spcBef>
                  <a:spcPct val="0"/>
                </a:spcBef>
              </a:pPr>
              <a:r>
                <a:rPr kumimoji="1" lang="en-US" altLang="ja-JP" sz="2200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1.</a:t>
              </a:r>
              <a:r>
                <a:rPr kumimoji="1" lang="ja-JP" altLang="en-US" sz="2200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健やかに</a:t>
              </a:r>
              <a:endParaRPr kumimoji="1" lang="en-US" altLang="ja-JP" sz="22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1016020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200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生まれ育つ</a:t>
              </a:r>
              <a:endParaRPr kumimoji="1" lang="en-US" altLang="ja-JP" sz="22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8289232" y="1494288"/>
              <a:ext cx="3124800" cy="3124804"/>
            </a:xfrm>
            <a:custGeom>
              <a:avLst/>
              <a:gdLst>
                <a:gd name="connsiteX0" fmla="*/ 0 w 3599991"/>
                <a:gd name="connsiteY0" fmla="*/ 1799996 h 3599991"/>
                <a:gd name="connsiteX1" fmla="*/ 1799996 w 3599991"/>
                <a:gd name="connsiteY1" fmla="*/ 0 h 3599991"/>
                <a:gd name="connsiteX2" fmla="*/ 3599992 w 3599991"/>
                <a:gd name="connsiteY2" fmla="*/ 1799996 h 3599991"/>
                <a:gd name="connsiteX3" fmla="*/ 1799996 w 3599991"/>
                <a:gd name="connsiteY3" fmla="*/ 3599992 h 3599991"/>
                <a:gd name="connsiteX4" fmla="*/ 0 w 3599991"/>
                <a:gd name="connsiteY4" fmla="*/ 1799996 h 35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991" h="3599991">
                  <a:moveTo>
                    <a:pt x="0" y="1799996"/>
                  </a:moveTo>
                  <a:cubicBezTo>
                    <a:pt x="0" y="805886"/>
                    <a:pt x="805886" y="0"/>
                    <a:pt x="1799996" y="0"/>
                  </a:cubicBezTo>
                  <a:cubicBezTo>
                    <a:pt x="2794106" y="0"/>
                    <a:pt x="3599992" y="805886"/>
                    <a:pt x="3599992" y="1799996"/>
                  </a:cubicBezTo>
                  <a:cubicBezTo>
                    <a:pt x="3599992" y="2794106"/>
                    <a:pt x="2794106" y="3599992"/>
                    <a:pt x="1799996" y="3599992"/>
                  </a:cubicBezTo>
                  <a:cubicBezTo>
                    <a:pt x="805886" y="3599992"/>
                    <a:pt x="0" y="2794106"/>
                    <a:pt x="0" y="1799996"/>
                  </a:cubicBezTo>
                  <a:close/>
                </a:path>
              </a:pathLst>
            </a:custGeom>
            <a:solidFill>
              <a:srgbClr val="A8ECEF"/>
            </a:solidFill>
            <a:ln w="762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81111" tIns="381111" rIns="381111" bIns="381111" numCol="1" spcCol="1270" anchor="ctr" anchorCtr="0">
              <a:noAutofit/>
            </a:bodyPr>
            <a:lstStyle/>
            <a:p>
              <a:pPr algn="ctr" defTabSz="158753">
                <a:lnSpc>
                  <a:spcPct val="90000"/>
                </a:lnSpc>
                <a:spcBef>
                  <a:spcPct val="0"/>
                </a:spcBef>
              </a:pPr>
              <a:endParaRPr kumimoji="1" lang="en-US" altLang="ja-JP" sz="2800" u="sng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158753">
                <a:lnSpc>
                  <a:spcPct val="90000"/>
                </a:lnSpc>
                <a:spcBef>
                  <a:spcPct val="0"/>
                </a:spcBef>
              </a:pPr>
              <a:r>
                <a:rPr kumimoji="1" lang="en-US" altLang="ja-JP" sz="2400" b="1" dirty="0">
                  <a:solidFill>
                    <a:srgbClr val="1D9BA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2.</a:t>
              </a:r>
              <a:r>
                <a:rPr kumimoji="1" lang="ja-JP" altLang="en-US" sz="2400" b="1" dirty="0">
                  <a:solidFill>
                    <a:srgbClr val="1D9BA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健康に</a:t>
              </a:r>
              <a:endParaRPr kumimoji="1" lang="en-US" altLang="ja-JP" sz="2400" b="1" dirty="0">
                <a:solidFill>
                  <a:srgbClr val="1D9BA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158753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400" b="1" dirty="0">
                  <a:solidFill>
                    <a:srgbClr val="1D9BA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暮らす</a:t>
              </a:r>
              <a:endParaRPr kumimoji="1" lang="en-US" altLang="ja-JP" sz="2400" spc="-71" dirty="0">
                <a:solidFill>
                  <a:srgbClr val="1D9BA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158753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8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</a:t>
              </a:r>
              <a:endParaRPr kumimoji="1" lang="en-US" altLang="ja-JP" sz="28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8289232" y="5007675"/>
              <a:ext cx="3367886" cy="3124804"/>
            </a:xfrm>
            <a:custGeom>
              <a:avLst/>
              <a:gdLst>
                <a:gd name="connsiteX0" fmla="*/ 0 w 3599991"/>
                <a:gd name="connsiteY0" fmla="*/ 1799996 h 3599991"/>
                <a:gd name="connsiteX1" fmla="*/ 1799996 w 3599991"/>
                <a:gd name="connsiteY1" fmla="*/ 0 h 3599991"/>
                <a:gd name="connsiteX2" fmla="*/ 3599992 w 3599991"/>
                <a:gd name="connsiteY2" fmla="*/ 1799996 h 3599991"/>
                <a:gd name="connsiteX3" fmla="*/ 1799996 w 3599991"/>
                <a:gd name="connsiteY3" fmla="*/ 3599992 h 3599991"/>
                <a:gd name="connsiteX4" fmla="*/ 0 w 3599991"/>
                <a:gd name="connsiteY4" fmla="*/ 1799996 h 35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991" h="3599991">
                  <a:moveTo>
                    <a:pt x="0" y="1799996"/>
                  </a:moveTo>
                  <a:cubicBezTo>
                    <a:pt x="0" y="805886"/>
                    <a:pt x="805886" y="0"/>
                    <a:pt x="1799996" y="0"/>
                  </a:cubicBezTo>
                  <a:cubicBezTo>
                    <a:pt x="2794106" y="0"/>
                    <a:pt x="3599992" y="805886"/>
                    <a:pt x="3599992" y="1799996"/>
                  </a:cubicBezTo>
                  <a:cubicBezTo>
                    <a:pt x="3599992" y="2794106"/>
                    <a:pt x="2794106" y="3599992"/>
                    <a:pt x="1799996" y="3599992"/>
                  </a:cubicBezTo>
                  <a:cubicBezTo>
                    <a:pt x="805886" y="3599992"/>
                    <a:pt x="0" y="2794106"/>
                    <a:pt x="0" y="1799996"/>
                  </a:cubicBezTo>
                  <a:close/>
                </a:path>
              </a:pathLst>
            </a:custGeom>
            <a:solidFill>
              <a:srgbClr val="FFE1FF"/>
            </a:solidFill>
            <a:ln w="762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8347" tIns="398347" rIns="398347" bIns="398347" numCol="1" spcCol="1270" anchor="ctr" anchorCtr="0">
              <a:noAutofit/>
            </a:bodyPr>
            <a:lstStyle/>
            <a:p>
              <a:pPr algn="ctr" defTabSz="762015">
                <a:lnSpc>
                  <a:spcPct val="90000"/>
                </a:lnSpc>
                <a:spcBef>
                  <a:spcPct val="0"/>
                </a:spcBef>
              </a:pPr>
              <a:r>
                <a:rPr kumimoji="1" lang="en-US" altLang="ja-JP" sz="2000" b="1" spc="-300" dirty="0">
                  <a:solidFill>
                    <a:srgbClr val="FF33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3..</a:t>
              </a:r>
              <a:r>
                <a:rPr kumimoji="1" lang="ja-JP" altLang="en-US" sz="2000" b="1" spc="-300" dirty="0">
                  <a:solidFill>
                    <a:srgbClr val="FF33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緊急・重症な</a:t>
              </a:r>
              <a:r>
                <a:rPr kumimoji="1" lang="ja-JP" altLang="en-US" sz="2000" b="1" dirty="0">
                  <a:solidFill>
                    <a:srgbClr val="FF33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状態から</a:t>
              </a:r>
              <a:endParaRPr kumimoji="1" lang="en-US" altLang="ja-JP" sz="2000" b="1" dirty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762015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000" b="1" dirty="0">
                  <a:solidFill>
                    <a:srgbClr val="FF33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回復する</a:t>
              </a:r>
              <a:endParaRPr kumimoji="1" lang="en-US" altLang="ja-JP" sz="2000" dirty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4955987" y="5605722"/>
              <a:ext cx="3265664" cy="3124804"/>
            </a:xfrm>
            <a:custGeom>
              <a:avLst/>
              <a:gdLst>
                <a:gd name="connsiteX0" fmla="*/ 0 w 3599991"/>
                <a:gd name="connsiteY0" fmla="*/ 1799996 h 3599991"/>
                <a:gd name="connsiteX1" fmla="*/ 1799996 w 3599991"/>
                <a:gd name="connsiteY1" fmla="*/ 0 h 3599991"/>
                <a:gd name="connsiteX2" fmla="*/ 3599992 w 3599991"/>
                <a:gd name="connsiteY2" fmla="*/ 1799996 h 3599991"/>
                <a:gd name="connsiteX3" fmla="*/ 1799996 w 3599991"/>
                <a:gd name="connsiteY3" fmla="*/ 3599992 h 3599991"/>
                <a:gd name="connsiteX4" fmla="*/ 0 w 3599991"/>
                <a:gd name="connsiteY4" fmla="*/ 1799996 h 35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991" h="3599991">
                  <a:moveTo>
                    <a:pt x="0" y="1799996"/>
                  </a:moveTo>
                  <a:cubicBezTo>
                    <a:pt x="0" y="805886"/>
                    <a:pt x="805886" y="0"/>
                    <a:pt x="1799996" y="0"/>
                  </a:cubicBezTo>
                  <a:cubicBezTo>
                    <a:pt x="2794106" y="0"/>
                    <a:pt x="3599992" y="805886"/>
                    <a:pt x="3599992" y="1799996"/>
                  </a:cubicBezTo>
                  <a:cubicBezTo>
                    <a:pt x="3599992" y="2794106"/>
                    <a:pt x="2794106" y="3599992"/>
                    <a:pt x="1799996" y="3599992"/>
                  </a:cubicBezTo>
                  <a:cubicBezTo>
                    <a:pt x="805886" y="3599992"/>
                    <a:pt x="0" y="2794106"/>
                    <a:pt x="0" y="1799996"/>
                  </a:cubicBezTo>
                  <a:close/>
                </a:path>
              </a:pathLst>
            </a:custGeom>
            <a:solidFill>
              <a:srgbClr val="FFCC99"/>
            </a:solidFill>
            <a:ln w="762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05604" tIns="405604" rIns="405604" bIns="405604" numCol="1" spcCol="1270" anchor="ctr" anchorCtr="0">
              <a:noAutofit/>
            </a:bodyPr>
            <a:lstStyle/>
            <a:p>
              <a:pPr algn="ctr" defTabSz="1016020">
                <a:lnSpc>
                  <a:spcPct val="90000"/>
                </a:lnSpc>
                <a:spcBef>
                  <a:spcPct val="0"/>
                </a:spcBef>
              </a:pPr>
              <a:r>
                <a:rPr kumimoji="1" lang="en-US" altLang="ja-JP" sz="2000" b="1">
                  <a:solidFill>
                    <a:srgbClr val="F7970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4.</a:t>
              </a:r>
              <a:r>
                <a:rPr kumimoji="1" lang="ja-JP" altLang="en-US" sz="2000" b="1" dirty="0">
                  <a:solidFill>
                    <a:srgbClr val="F7970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住み慣れた</a:t>
              </a:r>
              <a:endParaRPr kumimoji="1" lang="en-US" altLang="ja-JP" sz="2000" b="1" dirty="0">
                <a:solidFill>
                  <a:srgbClr val="F7970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1016020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000" b="1" dirty="0">
                  <a:solidFill>
                    <a:srgbClr val="F7970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地域に戻る</a:t>
              </a:r>
              <a:endParaRPr kumimoji="1" lang="en-US" altLang="ja-JP" sz="2000" dirty="0">
                <a:solidFill>
                  <a:srgbClr val="F7970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1552848" y="5007675"/>
              <a:ext cx="3288308" cy="3124804"/>
            </a:xfrm>
            <a:custGeom>
              <a:avLst/>
              <a:gdLst>
                <a:gd name="connsiteX0" fmla="*/ 0 w 3599991"/>
                <a:gd name="connsiteY0" fmla="*/ 1799996 h 3599991"/>
                <a:gd name="connsiteX1" fmla="*/ 1799996 w 3599991"/>
                <a:gd name="connsiteY1" fmla="*/ 0 h 3599991"/>
                <a:gd name="connsiteX2" fmla="*/ 3599992 w 3599991"/>
                <a:gd name="connsiteY2" fmla="*/ 1799996 h 3599991"/>
                <a:gd name="connsiteX3" fmla="*/ 1799996 w 3599991"/>
                <a:gd name="connsiteY3" fmla="*/ 3599992 h 3599991"/>
                <a:gd name="connsiteX4" fmla="*/ 0 w 3599991"/>
                <a:gd name="connsiteY4" fmla="*/ 1799996 h 35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991" h="3599991">
                  <a:moveTo>
                    <a:pt x="0" y="1799996"/>
                  </a:moveTo>
                  <a:cubicBezTo>
                    <a:pt x="0" y="805886"/>
                    <a:pt x="805886" y="0"/>
                    <a:pt x="1799996" y="0"/>
                  </a:cubicBezTo>
                  <a:cubicBezTo>
                    <a:pt x="2794106" y="0"/>
                    <a:pt x="3599992" y="805886"/>
                    <a:pt x="3599992" y="1799996"/>
                  </a:cubicBezTo>
                  <a:cubicBezTo>
                    <a:pt x="3599992" y="2794106"/>
                    <a:pt x="2794106" y="3599992"/>
                    <a:pt x="1799996" y="3599992"/>
                  </a:cubicBezTo>
                  <a:cubicBezTo>
                    <a:pt x="805886" y="3599992"/>
                    <a:pt x="0" y="2794106"/>
                    <a:pt x="0" y="1799996"/>
                  </a:cubicBezTo>
                  <a:close/>
                </a:path>
              </a:pathLst>
            </a:custGeom>
            <a:solidFill>
              <a:srgbClr val="C0DAD9"/>
            </a:solidFill>
            <a:ln w="762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05604" tIns="405604" rIns="405604" bIns="405604" numCol="1" spcCol="1270" anchor="ctr" anchorCtr="0">
              <a:noAutofit/>
            </a:bodyPr>
            <a:lstStyle/>
            <a:p>
              <a:pPr algn="ctr" defTabSz="444509">
                <a:lnSpc>
                  <a:spcPct val="90000"/>
                </a:lnSpc>
                <a:spcBef>
                  <a:spcPct val="0"/>
                </a:spcBef>
              </a:pPr>
              <a:r>
                <a:rPr kumimoji="1" lang="en-US" altLang="ja-JP" sz="2000" b="1" spc="-300" dirty="0">
                  <a:solidFill>
                    <a:srgbClr val="00B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5.</a:t>
              </a:r>
              <a:r>
                <a:rPr kumimoji="1" lang="ja-JP" altLang="en-US" sz="2000" b="1" spc="-300" dirty="0">
                  <a:solidFill>
                    <a:srgbClr val="00B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疾病・障碍と</a:t>
              </a:r>
              <a:r>
                <a:rPr kumimoji="1" lang="ja-JP" altLang="en-US" sz="2000" b="1" dirty="0">
                  <a:solidFill>
                    <a:srgbClr val="00B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ともに</a:t>
              </a:r>
              <a:endParaRPr kumimoji="1" lang="en-US" altLang="ja-JP" sz="2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444509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000" b="1" dirty="0">
                  <a:solidFill>
                    <a:srgbClr val="00B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暮らす</a:t>
              </a:r>
              <a:endParaRPr kumimoji="1" lang="en-US" altLang="ja-JP" sz="2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1716357" y="1505388"/>
              <a:ext cx="3124800" cy="3124804"/>
            </a:xfrm>
            <a:custGeom>
              <a:avLst/>
              <a:gdLst>
                <a:gd name="connsiteX0" fmla="*/ 0 w 3599991"/>
                <a:gd name="connsiteY0" fmla="*/ 1799996 h 3599991"/>
                <a:gd name="connsiteX1" fmla="*/ 1799996 w 3599991"/>
                <a:gd name="connsiteY1" fmla="*/ 0 h 3599991"/>
                <a:gd name="connsiteX2" fmla="*/ 3599992 w 3599991"/>
                <a:gd name="connsiteY2" fmla="*/ 1799996 h 3599991"/>
                <a:gd name="connsiteX3" fmla="*/ 1799996 w 3599991"/>
                <a:gd name="connsiteY3" fmla="*/ 3599992 h 3599991"/>
                <a:gd name="connsiteX4" fmla="*/ 0 w 3599991"/>
                <a:gd name="connsiteY4" fmla="*/ 1799996 h 35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991" h="3599991">
                  <a:moveTo>
                    <a:pt x="0" y="1799996"/>
                  </a:moveTo>
                  <a:cubicBezTo>
                    <a:pt x="0" y="805886"/>
                    <a:pt x="805886" y="0"/>
                    <a:pt x="1799996" y="0"/>
                  </a:cubicBezTo>
                  <a:cubicBezTo>
                    <a:pt x="2794106" y="0"/>
                    <a:pt x="3599992" y="805886"/>
                    <a:pt x="3599992" y="1799996"/>
                  </a:cubicBezTo>
                  <a:cubicBezTo>
                    <a:pt x="3599992" y="2794106"/>
                    <a:pt x="2794106" y="3599992"/>
                    <a:pt x="1799996" y="3599992"/>
                  </a:cubicBezTo>
                  <a:cubicBezTo>
                    <a:pt x="805886" y="3599992"/>
                    <a:pt x="0" y="2794106"/>
                    <a:pt x="0" y="1799996"/>
                  </a:cubicBezTo>
                  <a:close/>
                </a:path>
              </a:pathLst>
            </a:custGeom>
            <a:solidFill>
              <a:srgbClr val="CC99FF"/>
            </a:solidFill>
            <a:ln w="762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05604" tIns="405604" rIns="405604" bIns="405604" numCol="1" spcCol="1270" anchor="ctr" anchorCtr="0">
              <a:noAutofit/>
            </a:bodyPr>
            <a:lstStyle/>
            <a:p>
              <a:pPr algn="ctr" defTabSz="444509">
                <a:lnSpc>
                  <a:spcPct val="90000"/>
                </a:lnSpc>
                <a:spcBef>
                  <a:spcPct val="0"/>
                </a:spcBef>
              </a:pPr>
              <a:r>
                <a:rPr kumimoji="1" lang="en-US" altLang="ja-JP" sz="2200" b="1" dirty="0">
                  <a:solidFill>
                    <a:srgbClr val="9933FF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6.</a:t>
              </a:r>
              <a:r>
                <a:rPr kumimoji="1" lang="ja-JP" altLang="en-US" sz="2200" b="1" dirty="0">
                  <a:solidFill>
                    <a:srgbClr val="9933FF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穏やかに</a:t>
              </a:r>
              <a:endParaRPr kumimoji="1" lang="en-US" altLang="ja-JP" sz="2200" b="1" dirty="0">
                <a:solidFill>
                  <a:srgbClr val="99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 defTabSz="444509">
                <a:lnSpc>
                  <a:spcPct val="90000"/>
                </a:lnSpc>
                <a:spcBef>
                  <a:spcPct val="0"/>
                </a:spcBef>
              </a:pPr>
              <a:r>
                <a:rPr kumimoji="1" lang="ja-JP" altLang="en-US" sz="2200" b="1" spc="-300" dirty="0">
                  <a:solidFill>
                    <a:srgbClr val="9933FF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死を迎える</a:t>
              </a:r>
              <a:endParaRPr kumimoji="1" lang="en-US" altLang="ja-JP" sz="2200" b="1" spc="-300" dirty="0">
                <a:solidFill>
                  <a:srgbClr val="99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30139" y="6466443"/>
            <a:ext cx="3086100" cy="365125"/>
          </a:xfrm>
        </p:spPr>
        <p:txBody>
          <a:bodyPr/>
          <a:lstStyle/>
          <a:p>
            <a:endParaRPr lang="ja-JP" altLang="en-US" sz="800" dirty="0">
              <a:solidFill>
                <a:prstClr val="black">
                  <a:tint val="75000"/>
                </a:prst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スライド番号プレースホルダー 15"/>
          <p:cNvSpPr txBox="1">
            <a:spLocks/>
          </p:cNvSpPr>
          <p:nvPr/>
        </p:nvSpPr>
        <p:spPr>
          <a:xfrm>
            <a:off x="7086600" y="64975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37928" y="5943381"/>
            <a:ext cx="8403833" cy="658806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2025</a:t>
            </a:r>
            <a:r>
              <a:rPr kumimoji="1" lang="ja-JP" altLang="en-US" sz="2000" dirty="0"/>
              <a:t>年に向けた看護の挑戦　看護の将来ビジョン（日本看護協会　</a:t>
            </a:r>
            <a:r>
              <a:rPr kumimoji="1" lang="en-US" altLang="ja-JP" sz="2000" dirty="0"/>
              <a:t>2015</a:t>
            </a:r>
            <a:r>
              <a:rPr kumimoji="1" lang="ja-JP" altLang="en-US" sz="2000" dirty="0"/>
              <a:t>）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437928" y="359973"/>
            <a:ext cx="8174849" cy="6966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7030A0"/>
                </a:solidFill>
              </a:rPr>
              <a:t>日看協が示す看護の将来ビジョン</a:t>
            </a:r>
          </a:p>
        </p:txBody>
      </p:sp>
    </p:spTree>
    <p:extLst>
      <p:ext uri="{BB962C8B-B14F-4D97-AF65-F5344CB8AC3E}">
        <p14:creationId xmlns:p14="http://schemas.microsoft.com/office/powerpoint/2010/main" val="133701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1" y="365126"/>
            <a:ext cx="8273143" cy="139777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日看協が示すビジョンのうち</a:t>
            </a:r>
            <a:r>
              <a:rPr kumimoji="1" lang="en-US" altLang="ja-JP" dirty="0">
                <a:solidFill>
                  <a:srgbClr val="7030A0"/>
                </a:solidFill>
              </a:rPr>
              <a:t/>
            </a:r>
            <a:br>
              <a:rPr kumimoji="1" lang="en-US" altLang="ja-JP" dirty="0">
                <a:solidFill>
                  <a:srgbClr val="7030A0"/>
                </a:solidFill>
              </a:rPr>
            </a:br>
            <a:r>
              <a:rPr lang="ja-JP" altLang="en-US" dirty="0">
                <a:solidFill>
                  <a:srgbClr val="7030A0"/>
                </a:solidFill>
              </a:rPr>
              <a:t>汐田総合病院での支援が可能なもの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49" y="1828801"/>
            <a:ext cx="8273143" cy="4522572"/>
          </a:xfrm>
          <a:prstGeom prst="rect">
            <a:avLst/>
          </a:prstGeom>
          <a:ln w="76200"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１、健やかに生まれ育つ（小児科外来）⇒一部可能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２、健康に暮らす（かかりつけ医機能）　⇒可能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３、緊急・重症な状態から回復する（二次救急／急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性期機能）　　　　　　　　　　　　　　　⇒一部可能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４、住み慣れた地域に戻る（回復期／在宅復帰機能）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　　　　　　　　　　　　　　　　　　　　⇒可能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５、疾病・障がいとともに暮らす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（かかりつけ医機能や在宅支援機能）　⇒可能　　　　　　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６、穏やかに死を迎える（看取り機能）　　　⇒可能</a:t>
            </a:r>
          </a:p>
        </p:txBody>
      </p:sp>
    </p:spTree>
    <p:extLst>
      <p:ext uri="{BB962C8B-B14F-4D97-AF65-F5344CB8AC3E}">
        <p14:creationId xmlns:p14="http://schemas.microsoft.com/office/powerpoint/2010/main" val="113897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CBC7BB6-1E50-4345-9322-3CF9D55C0FD3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7" name="フリーフォーム 6"/>
          <p:cNvSpPr>
            <a:spLocks noChangeAspect="1"/>
          </p:cNvSpPr>
          <p:nvPr/>
        </p:nvSpPr>
        <p:spPr>
          <a:xfrm>
            <a:off x="44288" y="1062681"/>
            <a:ext cx="2700000" cy="1904638"/>
          </a:xfrm>
          <a:custGeom>
            <a:avLst/>
            <a:gdLst>
              <a:gd name="connsiteX0" fmla="*/ 0 w 3599991"/>
              <a:gd name="connsiteY0" fmla="*/ 1799996 h 3599991"/>
              <a:gd name="connsiteX1" fmla="*/ 1799996 w 3599991"/>
              <a:gd name="connsiteY1" fmla="*/ 0 h 3599991"/>
              <a:gd name="connsiteX2" fmla="*/ 3599992 w 3599991"/>
              <a:gd name="connsiteY2" fmla="*/ 1799996 h 3599991"/>
              <a:gd name="connsiteX3" fmla="*/ 1799996 w 3599991"/>
              <a:gd name="connsiteY3" fmla="*/ 3599992 h 3599991"/>
              <a:gd name="connsiteX4" fmla="*/ 0 w 3599991"/>
              <a:gd name="connsiteY4" fmla="*/ 1799996 h 35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991" h="3599991">
                <a:moveTo>
                  <a:pt x="0" y="1799996"/>
                </a:moveTo>
                <a:cubicBezTo>
                  <a:pt x="0" y="805886"/>
                  <a:pt x="805886" y="0"/>
                  <a:pt x="1799996" y="0"/>
                </a:cubicBezTo>
                <a:cubicBezTo>
                  <a:pt x="2794106" y="0"/>
                  <a:pt x="3599992" y="805886"/>
                  <a:pt x="3599992" y="1799996"/>
                </a:cubicBezTo>
                <a:cubicBezTo>
                  <a:pt x="3599992" y="2794106"/>
                  <a:pt x="2794106" y="3599992"/>
                  <a:pt x="1799996" y="3599992"/>
                </a:cubicBezTo>
                <a:cubicBezTo>
                  <a:pt x="805886" y="3599992"/>
                  <a:pt x="0" y="2794106"/>
                  <a:pt x="0" y="179999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376576" tIns="376576" rIns="376576" bIns="376576" numCol="1" spcCol="1270" anchor="ctr" anchorCtr="1">
            <a:noAutofit/>
          </a:bodyPr>
          <a:lstStyle/>
          <a:p>
            <a:pPr algn="ctr"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8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健やかに</a:t>
            </a:r>
            <a:endParaRPr lang="en-US" altLang="ja-JP" sz="28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8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生まれ育つ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42259" y="250565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ことへの支援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750" y="3208875"/>
            <a:ext cx="3899969" cy="286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16020">
              <a:lnSpc>
                <a:spcPct val="90000"/>
              </a:lnSpc>
              <a:spcBef>
                <a:spcPct val="0"/>
              </a:spcBef>
            </a:pP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101602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2400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■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母子保健体制の構築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支え合う育児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病児等への支援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子育て支援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子ども食堂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101602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無料塾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64" y="807308"/>
            <a:ext cx="2018115" cy="1581801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4581288" y="3566136"/>
            <a:ext cx="4257912" cy="2100648"/>
          </a:xfrm>
          <a:prstGeom prst="wedgeRoundRectCallout">
            <a:avLst>
              <a:gd name="adj1" fmla="val -71079"/>
              <a:gd name="adj2" fmla="val 884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汐田総合病院</a:t>
            </a:r>
            <a:r>
              <a:rPr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小児科外来など</a:t>
            </a:r>
            <a:endParaRPr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endParaRPr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15</a:t>
            </a:r>
            <a:r>
              <a:rPr kumimoji="1"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歳までの診療と、各種予防接種</a:t>
            </a:r>
            <a:endParaRPr kumimoji="1"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健康診断等を行っています</a:t>
            </a:r>
            <a:endParaRPr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よこはま健康友の会・まちづくり部</a:t>
            </a:r>
            <a:r>
              <a:rPr kumimoji="1"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と協力し、べビトレヨガにも取り組んでいます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="" xmlns:a16="http://schemas.microsoft.com/office/drawing/2014/main" id="{B9EE0C02-5D86-42E7-AAE7-9E14F8C729F9}"/>
              </a:ext>
            </a:extLst>
          </p:cNvPr>
          <p:cNvSpPr/>
          <p:nvPr/>
        </p:nvSpPr>
        <p:spPr>
          <a:xfrm>
            <a:off x="681319" y="4697505"/>
            <a:ext cx="188258" cy="2241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75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834611" y="4530810"/>
            <a:ext cx="7963398" cy="1977082"/>
          </a:xfrm>
          <a:prstGeom prst="wedgeRoundRectCallout">
            <a:avLst>
              <a:gd name="adj1" fmla="val -36646"/>
              <a:gd name="adj2" fmla="val -8811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汐田総合病院・外来</a:t>
            </a:r>
            <a:endParaRPr kumimoji="1"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糖尿病、高血圧をはじめとする生活習慣病、外科系外来では手術後の継続診療、疼痛緩和、健康診断、救急室では二次医療圏の救急患者の対応を行います</a:t>
            </a:r>
            <a:endParaRPr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うしおだ訪問看護ステーション</a:t>
            </a:r>
            <a:endParaRPr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在宅療養中の患者さまの生活支援と健康管理を行います</a:t>
            </a:r>
            <a:endParaRPr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endParaRPr kumimoji="1" lang="ja-JP" altLang="en-US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412258" y="370702"/>
            <a:ext cx="3385751" cy="25537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訪問看護</a:t>
            </a:r>
            <a:r>
              <a:rPr kumimoji="1" lang="ja-JP" altLang="en-US" dirty="0">
                <a:solidFill>
                  <a:schemeClr val="tx1"/>
                </a:solidFill>
              </a:rPr>
              <a:t>写真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0" y="167694"/>
            <a:ext cx="2345531" cy="2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09" y="308250"/>
            <a:ext cx="1788044" cy="167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9" y="1846496"/>
            <a:ext cx="220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5" y="2340289"/>
            <a:ext cx="2551811" cy="153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22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8085"/>
          </a:xfrm>
        </p:spPr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609600" y="4209301"/>
            <a:ext cx="4060548" cy="1730179"/>
          </a:xfrm>
          <a:prstGeom prst="wedgeRoundRectCallout">
            <a:avLst>
              <a:gd name="adj1" fmla="val 72236"/>
              <a:gd name="adj2" fmla="val -1016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汐田総合病院</a:t>
            </a:r>
            <a:endParaRPr kumimoji="1"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４階病棟・６階病棟</a:t>
            </a:r>
            <a:endParaRPr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（一般急性期病棟）</a:t>
            </a:r>
            <a:endParaRPr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周術期や急性期にある患者の看護を</a:t>
            </a:r>
            <a:endParaRPr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行います</a:t>
            </a:r>
            <a:endParaRPr lang="en-US" altLang="ja-JP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48" y="417348"/>
            <a:ext cx="2461462" cy="24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718" y="313322"/>
            <a:ext cx="2226278" cy="18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01" y="2157635"/>
            <a:ext cx="2642271" cy="7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01" y="3162185"/>
            <a:ext cx="318293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70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4053292" y="5276627"/>
            <a:ext cx="4606834" cy="1393371"/>
          </a:xfrm>
          <a:prstGeom prst="wedgeRoundRectCallout">
            <a:avLst>
              <a:gd name="adj1" fmla="val -51069"/>
              <a:gd name="adj2" fmla="val -8315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汐田総合病院</a:t>
            </a:r>
            <a:r>
              <a:rPr lang="ja-JP" altLang="en-US" dirty="0">
                <a:solidFill>
                  <a:srgbClr val="7030A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地域包括ケア病棟など</a:t>
            </a:r>
            <a:endParaRPr lang="en-US" altLang="ja-JP" dirty="0">
              <a:solidFill>
                <a:srgbClr val="7030A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在宅復帰までの準備、退院支援やレスパイト入院の対応を行います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241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76" y="378095"/>
            <a:ext cx="2268170" cy="194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9" y="1749787"/>
            <a:ext cx="22002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" y="2830965"/>
            <a:ext cx="464502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5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732463" y="959708"/>
            <a:ext cx="3864251" cy="25537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やすらぎ</a:t>
            </a:r>
            <a:r>
              <a:rPr kumimoji="1" lang="ja-JP" altLang="en-US" dirty="0">
                <a:solidFill>
                  <a:schemeClr val="tx1"/>
                </a:solidFill>
              </a:rPr>
              <a:t>写真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14" y="2140779"/>
            <a:ext cx="2426043" cy="242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3701552"/>
            <a:ext cx="22002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角丸四角形吹き出し 4"/>
          <p:cNvSpPr/>
          <p:nvPr/>
        </p:nvSpPr>
        <p:spPr>
          <a:xfrm>
            <a:off x="560173" y="3698789"/>
            <a:ext cx="4036541" cy="2504303"/>
          </a:xfrm>
          <a:prstGeom prst="wedgeRoundRectCallout">
            <a:avLst>
              <a:gd name="adj1" fmla="val 65617"/>
              <a:gd name="adj2" fmla="val 6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7030A0"/>
                </a:solidFill>
              </a:rPr>
              <a:t>汐</a:t>
            </a:r>
            <a:r>
              <a:rPr lang="ja-JP" altLang="en-US" dirty="0">
                <a:solidFill>
                  <a:srgbClr val="7030A0"/>
                </a:solidFill>
              </a:rPr>
              <a:t>田総合病院７階病棟</a:t>
            </a:r>
            <a:endParaRPr lang="en-US" altLang="ja-JP" dirty="0">
              <a:solidFill>
                <a:srgbClr val="7030A0"/>
              </a:solidFill>
            </a:endParaRPr>
          </a:p>
          <a:p>
            <a:pPr algn="ctr"/>
            <a:r>
              <a:rPr lang="ja-JP" altLang="en-US" dirty="0">
                <a:solidFill>
                  <a:srgbClr val="7030A0"/>
                </a:solidFill>
              </a:rPr>
              <a:t>（回復期リハビリ病棟）</a:t>
            </a:r>
            <a:endParaRPr lang="en-US" altLang="ja-JP" dirty="0">
              <a:solidFill>
                <a:srgbClr val="7030A0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在宅復帰のためのリハビリテーション看護や家族支援を行います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rgbClr val="7030A0"/>
                </a:solidFill>
              </a:rPr>
              <a:t>うしおだ老健やすらぎなど</a:t>
            </a:r>
            <a:endParaRPr kumimoji="1" lang="en-US" altLang="ja-JP" dirty="0">
              <a:solidFill>
                <a:srgbClr val="7030A0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在宅療養への準備期間の援助やショートステイの対応を行います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95" y="2636865"/>
            <a:ext cx="1684894" cy="124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4478237"/>
            <a:ext cx="3123811" cy="218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248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14940</TotalTime>
  <Words>357</Words>
  <Application>Microsoft Office PowerPoint</Application>
  <PresentationFormat>画面に合わせる (4:3)</PresentationFormat>
  <Paragraphs>100</Paragraphs>
  <Slides>13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Office テーマ</vt:lpstr>
      <vt:lpstr>   　 　汐田総合病院の看護師育成と 地域枠看護師 について 2021/9/15　　</vt:lpstr>
      <vt:lpstr>汐田総合病院の看護師育成の目的</vt:lpstr>
      <vt:lpstr>PowerPoint プレゼンテーション</vt:lpstr>
      <vt:lpstr>日看協が示すビジョンのうち 汐田総合病院での支援が可能なもの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地域枠看護師養成について</vt:lpstr>
      <vt:lpstr>地域枠看護師養成計画</vt:lpstr>
      <vt:lpstr>目指せ！ 　　　　地域のジェネラリスト看護師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ushioda001user</cp:lastModifiedBy>
  <cp:revision>529</cp:revision>
  <cp:lastPrinted>2021-09-15T08:12:23Z</cp:lastPrinted>
  <dcterms:created xsi:type="dcterms:W3CDTF">2018-03-23T02:16:23Z</dcterms:created>
  <dcterms:modified xsi:type="dcterms:W3CDTF">2021-10-20T23:50:28Z</dcterms:modified>
</cp:coreProperties>
</file>